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8.png" ContentType="image/png"/>
  <Override PartName="/ppt/media/image14.jpeg" ContentType="image/jpeg"/>
  <Override PartName="/ppt/media/image12.jpeg" ContentType="image/jpeg"/>
  <Override PartName="/ppt/media/image19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7.jpeg" ContentType="image/jpeg"/>
  <Override PartName="/ppt/media/image18.png" ContentType="image/png"/>
  <Override PartName="/ppt/media/image1.jpeg" ContentType="image/jpeg"/>
  <Override PartName="/ppt/media/image10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5.jpeg" ContentType="image/jpe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D3834B8-92E3-432C-BA02-12FA19C4EAC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768DA-CA5C-4A7F-8BAC-B858F0270A1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1720" cy="108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37"/>
          <p:cNvSpPr/>
          <p:nvPr/>
        </p:nvSpPr>
        <p:spPr>
          <a:xfrm>
            <a:off x="0" y="-360"/>
            <a:ext cx="12191760" cy="6858000"/>
          </a:xfrm>
          <a:custGeom>
            <a:avLst/>
            <a:gdLst/>
            <a:ahLst/>
            <a:rect l="l" t="t" r="r" b="b"/>
            <a:pathLst>
              <a:path w="33867" h="19051">
                <a:moveTo>
                  <a:pt x="0" y="19051"/>
                </a:moveTo>
                <a:lnTo>
                  <a:pt x="33867" y="19051"/>
                </a:lnTo>
                <a:lnTo>
                  <a:pt x="33867" y="0"/>
                </a:lnTo>
                <a:lnTo>
                  <a:pt x="0" y="0"/>
                </a:lnTo>
                <a:lnTo>
                  <a:pt x="0" y="1905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Straight Connector 38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Straight Connector 39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Freeform 40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Freeform 41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Freeform 42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 43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Freeform 44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Freeform 45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Freeform 46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Freeform 47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Box 48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94" name="TextBox 49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95" name="Freeform 50"/>
          <p:cNvSpPr/>
          <p:nvPr/>
        </p:nvSpPr>
        <p:spPr>
          <a:xfrm>
            <a:off x="900000" y="450000"/>
            <a:ext cx="1228680" cy="1057320"/>
          </a:xfrm>
          <a:custGeom>
            <a:avLst/>
            <a:gdLst/>
            <a:ahLst/>
            <a:rect l="l" t="t" r="r" b="b"/>
            <a:pathLst>
              <a:path w="3414" h="2938">
                <a:moveTo>
                  <a:pt x="0" y="1470"/>
                </a:moveTo>
                <a:lnTo>
                  <a:pt x="734" y="0"/>
                </a:lnTo>
                <a:lnTo>
                  <a:pt x="2679" y="0"/>
                </a:lnTo>
                <a:lnTo>
                  <a:pt x="3414" y="1470"/>
                </a:lnTo>
                <a:lnTo>
                  <a:pt x="2679" y="2938"/>
                </a:lnTo>
                <a:lnTo>
                  <a:pt x="734" y="2938"/>
                </a:lnTo>
                <a:lnTo>
                  <a:pt x="0" y="1470"/>
                </a:lnTo>
                <a:close/>
              </a:path>
            </a:pathLst>
          </a:custGeom>
          <a:solidFill>
            <a:srgbClr val="5fcb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51"/>
          <p:cNvSpPr/>
          <p:nvPr/>
        </p:nvSpPr>
        <p:spPr>
          <a:xfrm>
            <a:off x="3822840" y="1440"/>
            <a:ext cx="1666800" cy="1438200"/>
          </a:xfrm>
          <a:custGeom>
            <a:avLst/>
            <a:gdLst/>
            <a:ahLst/>
            <a:rect l="l" t="t" r="r" b="b"/>
            <a:pathLst>
              <a:path w="4631" h="3996">
                <a:moveTo>
                  <a:pt x="0" y="1997"/>
                </a:moveTo>
                <a:lnTo>
                  <a:pt x="999" y="0"/>
                </a:lnTo>
                <a:lnTo>
                  <a:pt x="3633" y="0"/>
                </a:lnTo>
                <a:lnTo>
                  <a:pt x="4631" y="1997"/>
                </a:lnTo>
                <a:lnTo>
                  <a:pt x="3633" y="3996"/>
                </a:lnTo>
                <a:lnTo>
                  <a:pt x="999" y="3996"/>
                </a:lnTo>
                <a:lnTo>
                  <a:pt x="0" y="1997"/>
                </a:lnTo>
                <a:close/>
              </a:path>
            </a:pathLst>
          </a:custGeom>
          <a:solidFill>
            <a:srgbClr val="42d0a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Freeform 52"/>
          <p:cNvSpPr/>
          <p:nvPr/>
        </p:nvSpPr>
        <p:spPr>
          <a:xfrm>
            <a:off x="3775680" y="5850000"/>
            <a:ext cx="723960" cy="619200"/>
          </a:xfrm>
          <a:custGeom>
            <a:avLst/>
            <a:gdLst/>
            <a:ahLst/>
            <a:rect l="l" t="t" r="r" b="b"/>
            <a:pathLst>
              <a:path w="2012" h="1721">
                <a:moveTo>
                  <a:pt x="0" y="861"/>
                </a:moveTo>
                <a:lnTo>
                  <a:pt x="430" y="0"/>
                </a:lnTo>
                <a:lnTo>
                  <a:pt x="1582" y="0"/>
                </a:lnTo>
                <a:lnTo>
                  <a:pt x="2012" y="861"/>
                </a:lnTo>
                <a:lnTo>
                  <a:pt x="1582" y="1721"/>
                </a:lnTo>
                <a:lnTo>
                  <a:pt x="430" y="1721"/>
                </a:lnTo>
                <a:lnTo>
                  <a:pt x="0" y="861"/>
                </a:lnTo>
                <a:close/>
              </a:path>
            </a:pathLst>
          </a:custGeom>
          <a:solidFill>
            <a:srgbClr val="42b0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Freeform 53"/>
          <p:cNvSpPr/>
          <p:nvPr/>
        </p:nvSpPr>
        <p:spPr>
          <a:xfrm>
            <a:off x="2070000" y="180000"/>
            <a:ext cx="647640" cy="561960"/>
          </a:xfrm>
          <a:custGeom>
            <a:avLst/>
            <a:gdLst/>
            <a:ahLst/>
            <a:rect l="l" t="t" r="r" b="b"/>
            <a:pathLst>
              <a:path w="1800" h="1562">
                <a:moveTo>
                  <a:pt x="0" y="780"/>
                </a:moveTo>
                <a:lnTo>
                  <a:pt x="390" y="0"/>
                </a:lnTo>
                <a:lnTo>
                  <a:pt x="1410" y="0"/>
                </a:lnTo>
                <a:lnTo>
                  <a:pt x="1800" y="780"/>
                </a:lnTo>
                <a:lnTo>
                  <a:pt x="1410" y="1562"/>
                </a:lnTo>
                <a:lnTo>
                  <a:pt x="390" y="1562"/>
                </a:lnTo>
                <a:lnTo>
                  <a:pt x="0" y="780"/>
                </a:lnTo>
                <a:close/>
              </a:path>
            </a:pathLst>
          </a:custGeom>
          <a:solidFill>
            <a:srgbClr val="2e94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Box 54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1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00" name="TextBox 55"/>
          <p:cNvSpPr/>
          <p:nvPr/>
        </p:nvSpPr>
        <p:spPr>
          <a:xfrm>
            <a:off x="409680" y="1710000"/>
            <a:ext cx="11379960" cy="40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Name: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R.Lingeswaran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NM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id: 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au730321243013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Reg. No: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730321243013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Year: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III 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Department: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B.Tech Artificial Inteeligence and Data Science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College Name: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Builders Engineering College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</p:txBody>
      </p:sp>
      <p:pic>
        <p:nvPicPr>
          <p:cNvPr id="101" name="Picture 56" descr=""/>
          <p:cNvPicPr/>
          <p:nvPr/>
        </p:nvPicPr>
        <p:blipFill>
          <a:blip r:embed="rId1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 203"/>
          <p:cNvSpPr/>
          <p:nvPr/>
        </p:nvSpPr>
        <p:spPr>
          <a:xfrm>
            <a:off x="0" y="-360"/>
            <a:ext cx="12191760" cy="6858000"/>
          </a:xfrm>
          <a:custGeom>
            <a:avLst/>
            <a:gdLst/>
            <a:ahLst/>
            <a:rect l="l" t="t" r="r" b="b"/>
            <a:pathLst>
              <a:path w="33867" h="19051">
                <a:moveTo>
                  <a:pt x="0" y="19051"/>
                </a:moveTo>
                <a:lnTo>
                  <a:pt x="33867" y="19051"/>
                </a:lnTo>
                <a:lnTo>
                  <a:pt x="33867" y="0"/>
                </a:lnTo>
                <a:lnTo>
                  <a:pt x="0" y="0"/>
                </a:lnTo>
                <a:lnTo>
                  <a:pt x="0" y="1905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Straight Connector 204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Straight Connector 205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Freeform 206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Freeform 207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Freeform 208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Freeform 209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Freeform 210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Freeform 211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Freeform 212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Freeform 213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TextBox 214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60" name="TextBox 215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261" name="Picture 216" descr=""/>
          <p:cNvPicPr/>
          <p:nvPr/>
        </p:nvPicPr>
        <p:blipFill>
          <a:blip r:embed="rId1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262" name="TextBox 217"/>
          <p:cNvSpPr/>
          <p:nvPr/>
        </p:nvSpPr>
        <p:spPr>
          <a:xfrm>
            <a:off x="767880" y="442080"/>
            <a:ext cx="327528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00"/>
                </a:solidFill>
                <a:latin typeface="Trebuchet MS"/>
                <a:ea typeface="DejaVu Sans"/>
              </a:rPr>
              <a:t>RESULTS 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63" name="Picture 218" descr=""/>
          <p:cNvPicPr/>
          <p:nvPr/>
        </p:nvPicPr>
        <p:blipFill>
          <a:blip r:embed="rId2"/>
          <a:stretch/>
        </p:blipFill>
        <p:spPr>
          <a:xfrm>
            <a:off x="715680" y="1170000"/>
            <a:ext cx="4143960" cy="215928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219" descr=""/>
          <p:cNvPicPr/>
          <p:nvPr/>
        </p:nvPicPr>
        <p:blipFill>
          <a:blip r:embed="rId3"/>
          <a:stretch/>
        </p:blipFill>
        <p:spPr>
          <a:xfrm>
            <a:off x="5485680" y="1170000"/>
            <a:ext cx="4053960" cy="206964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20" descr=""/>
          <p:cNvPicPr/>
          <p:nvPr/>
        </p:nvPicPr>
        <p:blipFill>
          <a:blip r:embed="rId4"/>
          <a:stretch/>
        </p:blipFill>
        <p:spPr>
          <a:xfrm>
            <a:off x="715680" y="3750480"/>
            <a:ext cx="4053960" cy="254916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21" descr=""/>
          <p:cNvPicPr/>
          <p:nvPr/>
        </p:nvPicPr>
        <p:blipFill>
          <a:blip r:embed="rId5"/>
          <a:stretch/>
        </p:blipFill>
        <p:spPr>
          <a:xfrm>
            <a:off x="5490000" y="3690000"/>
            <a:ext cx="4049640" cy="25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57"/>
          <p:cNvSpPr/>
          <p:nvPr/>
        </p:nvSpPr>
        <p:spPr>
          <a:xfrm>
            <a:off x="990000" y="2970000"/>
            <a:ext cx="8549640" cy="737640"/>
          </a:xfrm>
          <a:custGeom>
            <a:avLst/>
            <a:gdLst/>
            <a:ahLst/>
            <a:rect l="l" t="t" r="r" b="b"/>
            <a:pathLst>
              <a:path w="23750" h="2050">
                <a:moveTo>
                  <a:pt x="0" y="2050"/>
                </a:moveTo>
                <a:lnTo>
                  <a:pt x="23750" y="2050"/>
                </a:lnTo>
                <a:lnTo>
                  <a:pt x="23750" y="0"/>
                </a:lnTo>
                <a:lnTo>
                  <a:pt x="0" y="0"/>
                </a:lnTo>
                <a:lnTo>
                  <a:pt x="0" y="205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197edb"/>
                </a:solidFill>
                <a:latin typeface="Times New Roman"/>
                <a:ea typeface="DejaVu Sans"/>
              </a:rPr>
              <a:t>Hand Gesture Virtual Mouse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03" name="Straight Connector 58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Straight Connector 59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Freeform 60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Freeform 61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Freeform 62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63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Freeform 64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Freeform 65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Freeform 66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Freeform 67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TextBox 68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14" name="TextBox 69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15" name="Freeform 70"/>
          <p:cNvSpPr/>
          <p:nvPr/>
        </p:nvSpPr>
        <p:spPr>
          <a:xfrm>
            <a:off x="9353520" y="5362560"/>
            <a:ext cx="457200" cy="457200"/>
          </a:xfrm>
          <a:custGeom>
            <a:avLst/>
            <a:gdLst/>
            <a:ahLst/>
            <a:rect l="l" t="t" r="r" b="b"/>
            <a:pathLst>
              <a:path w="1271" h="1271">
                <a:moveTo>
                  <a:pt x="0" y="1271"/>
                </a:moveTo>
                <a:lnTo>
                  <a:pt x="1271" y="1271"/>
                </a:lnTo>
                <a:lnTo>
                  <a:pt x="1271" y="0"/>
                </a:lnTo>
                <a:lnTo>
                  <a:pt x="0" y="0"/>
                </a:lnTo>
                <a:lnTo>
                  <a:pt x="0" y="1271"/>
                </a:lnTo>
                <a:close/>
              </a:path>
            </a:pathLst>
          </a:custGeom>
          <a:solidFill>
            <a:srgbClr val="42b0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Freeform 71"/>
          <p:cNvSpPr/>
          <p:nvPr/>
        </p:nvSpPr>
        <p:spPr>
          <a:xfrm>
            <a:off x="9353520" y="5895720"/>
            <a:ext cx="180720" cy="181080"/>
          </a:xfrm>
          <a:custGeom>
            <a:avLst/>
            <a:gdLst/>
            <a:ahLst/>
            <a:rect l="l" t="t" r="r" b="b"/>
            <a:pathLst>
              <a:path w="503" h="504">
                <a:moveTo>
                  <a:pt x="0" y="504"/>
                </a:moveTo>
                <a:lnTo>
                  <a:pt x="503" y="504"/>
                </a:lnTo>
                <a:lnTo>
                  <a:pt x="503" y="0"/>
                </a:lnTo>
                <a:lnTo>
                  <a:pt x="0" y="0"/>
                </a:lnTo>
                <a:lnTo>
                  <a:pt x="0" y="504"/>
                </a:lnTo>
                <a:close/>
              </a:path>
            </a:pathLst>
          </a:custGeom>
          <a:solidFill>
            <a:srgbClr val="2e94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Box 72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2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118" name="Picture 73" descr=""/>
          <p:cNvPicPr/>
          <p:nvPr/>
        </p:nvPicPr>
        <p:blipFill>
          <a:blip r:embed="rId1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74" descr=""/>
          <p:cNvPicPr/>
          <p:nvPr/>
        </p:nvPicPr>
        <p:blipFill>
          <a:blip r:embed="rId2"/>
          <a:stretch/>
        </p:blipFill>
        <p:spPr>
          <a:xfrm>
            <a:off x="466560" y="6410160"/>
            <a:ext cx="3704400" cy="294480"/>
          </a:xfrm>
          <a:prstGeom prst="rect">
            <a:avLst/>
          </a:prstGeom>
          <a:ln w="0">
            <a:noFill/>
          </a:ln>
        </p:spPr>
      </p:pic>
      <p:sp>
        <p:nvSpPr>
          <p:cNvPr id="120" name="TextBox 75"/>
          <p:cNvSpPr/>
          <p:nvPr/>
        </p:nvSpPr>
        <p:spPr>
          <a:xfrm>
            <a:off x="752400" y="881640"/>
            <a:ext cx="447948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290" spc="-1" strike="noStrike">
                <a:solidFill>
                  <a:srgbClr val="000000"/>
                </a:solidFill>
                <a:latin typeface="Trebuchet MS"/>
                <a:ea typeface="DejaVu Sans"/>
              </a:rPr>
              <a:t>PROJECT TITLE</a:t>
            </a:r>
            <a:endParaRPr b="0" lang="en-IN" sz="42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76"/>
          <p:cNvSpPr/>
          <p:nvPr/>
        </p:nvSpPr>
        <p:spPr>
          <a:xfrm>
            <a:off x="1289880" y="111600"/>
            <a:ext cx="8708400" cy="6247080"/>
          </a:xfrm>
          <a:custGeom>
            <a:avLst/>
            <a:gdLst/>
            <a:ahLst/>
            <a:rect l="l" t="t" r="r" b="b"/>
            <a:pathLst>
              <a:path w="26000" h="9250">
                <a:moveTo>
                  <a:pt x="0" y="9250"/>
                </a:moveTo>
                <a:lnTo>
                  <a:pt x="26000" y="9250"/>
                </a:lnTo>
                <a:lnTo>
                  <a:pt x="26000" y="0"/>
                </a:lnTo>
                <a:lnTo>
                  <a:pt x="0" y="0"/>
                </a:lnTo>
                <a:lnTo>
                  <a:pt x="0" y="925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   </a:t>
            </a:r>
            <a:br>
              <a:rPr sz="2400"/>
            </a:b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Introduction to Hand Gesture Virtual Mouse.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System Design.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User Experience.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4. Technical Considerations  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5. Algorithm.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6. Development And Testing.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7. Conclusion. 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22" name="Straight Connector 77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Straight Connector 78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Freeform 79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Freeform 80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Freeform 81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Freeform 82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Freeform 83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Freeform 84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85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86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Box 87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33" name="TextBox 88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34" name="Freeform 89"/>
          <p:cNvSpPr/>
          <p:nvPr/>
        </p:nvSpPr>
        <p:spPr>
          <a:xfrm>
            <a:off x="7362720" y="447480"/>
            <a:ext cx="361800" cy="361800"/>
          </a:xfrm>
          <a:custGeom>
            <a:avLst/>
            <a:gdLst/>
            <a:ahLst/>
            <a:rect l="l" t="t" r="r" b="b"/>
            <a:pathLst>
              <a:path w="1006" h="1006">
                <a:moveTo>
                  <a:pt x="0" y="504"/>
                </a:moveTo>
                <a:cubicBezTo>
                  <a:pt x="0" y="225"/>
                  <a:pt x="226" y="0"/>
                  <a:pt x="504" y="0"/>
                </a:cubicBezTo>
                <a:cubicBezTo>
                  <a:pt x="781" y="0"/>
                  <a:pt x="1006" y="225"/>
                  <a:pt x="1006" y="504"/>
                </a:cubicBezTo>
                <a:cubicBezTo>
                  <a:pt x="1006" y="781"/>
                  <a:pt x="781" y="1006"/>
                  <a:pt x="504" y="1006"/>
                </a:cubicBezTo>
                <a:cubicBezTo>
                  <a:pt x="226" y="1006"/>
                  <a:pt x="0" y="781"/>
                  <a:pt x="0" y="504"/>
                </a:cubicBezTo>
                <a:close/>
              </a:path>
            </a:pathLst>
          </a:custGeom>
          <a:solidFill>
            <a:srgbClr val="ebeb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Freeform 90"/>
          <p:cNvSpPr/>
          <p:nvPr/>
        </p:nvSpPr>
        <p:spPr>
          <a:xfrm>
            <a:off x="11010600" y="5609880"/>
            <a:ext cx="648000" cy="648000"/>
          </a:xfrm>
          <a:custGeom>
            <a:avLst/>
            <a:gdLst/>
            <a:ahLst/>
            <a:rect l="l" t="t" r="r" b="b"/>
            <a:pathLst>
              <a:path w="1801" h="1801">
                <a:moveTo>
                  <a:pt x="0" y="900"/>
                </a:moveTo>
                <a:cubicBezTo>
                  <a:pt x="0" y="403"/>
                  <a:pt x="403" y="0"/>
                  <a:pt x="901" y="0"/>
                </a:cubicBezTo>
                <a:cubicBezTo>
                  <a:pt x="1398" y="0"/>
                  <a:pt x="1801" y="403"/>
                  <a:pt x="1801" y="900"/>
                </a:cubicBezTo>
                <a:cubicBezTo>
                  <a:pt x="1801" y="1397"/>
                  <a:pt x="1398" y="1801"/>
                  <a:pt x="901" y="1801"/>
                </a:cubicBezTo>
                <a:cubicBezTo>
                  <a:pt x="403" y="1801"/>
                  <a:pt x="0" y="1397"/>
                  <a:pt x="0" y="900"/>
                </a:cubicBezTo>
                <a:close/>
              </a:path>
            </a:pathLst>
          </a:custGeom>
          <a:solidFill>
            <a:srgbClr val="2e83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Freeform 91"/>
          <p:cNvSpPr/>
          <p:nvPr/>
        </p:nvSpPr>
        <p:spPr>
          <a:xfrm>
            <a:off x="10686960" y="6134040"/>
            <a:ext cx="247680" cy="247680"/>
          </a:xfrm>
          <a:custGeom>
            <a:avLst/>
            <a:gdLst/>
            <a:ahLst/>
            <a:rect l="l" t="t" r="r" b="b"/>
            <a:pathLst>
              <a:path w="689" h="689">
                <a:moveTo>
                  <a:pt x="0" y="344"/>
                </a:moveTo>
                <a:cubicBezTo>
                  <a:pt x="0" y="154"/>
                  <a:pt x="154" y="0"/>
                  <a:pt x="345" y="0"/>
                </a:cubicBezTo>
                <a:cubicBezTo>
                  <a:pt x="535" y="0"/>
                  <a:pt x="689" y="154"/>
                  <a:pt x="689" y="344"/>
                </a:cubicBezTo>
                <a:cubicBezTo>
                  <a:pt x="689" y="535"/>
                  <a:pt x="535" y="689"/>
                  <a:pt x="345" y="689"/>
                </a:cubicBezTo>
                <a:cubicBezTo>
                  <a:pt x="154" y="689"/>
                  <a:pt x="0" y="535"/>
                  <a:pt x="0" y="344"/>
                </a:cubicBezTo>
                <a:close/>
              </a:path>
            </a:pathLst>
          </a:custGeom>
          <a:solidFill>
            <a:srgbClr val="2e94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Picture 92" descr=""/>
          <p:cNvPicPr/>
          <p:nvPr/>
        </p:nvPicPr>
        <p:blipFill>
          <a:blip r:embed="rId1"/>
          <a:stretch/>
        </p:blipFill>
        <p:spPr>
          <a:xfrm>
            <a:off x="466560" y="6410160"/>
            <a:ext cx="3704400" cy="29448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93" descr=""/>
          <p:cNvPicPr/>
          <p:nvPr/>
        </p:nvPicPr>
        <p:blipFill>
          <a:blip r:embed="rId2"/>
          <a:stretch/>
        </p:blipFill>
        <p:spPr>
          <a:xfrm flipH="1">
            <a:off x="92520" y="4348080"/>
            <a:ext cx="973440" cy="2260440"/>
          </a:xfrm>
          <a:prstGeom prst="rect">
            <a:avLst/>
          </a:prstGeom>
          <a:ln w="0">
            <a:noFill/>
          </a:ln>
        </p:spPr>
      </p:pic>
      <p:sp>
        <p:nvSpPr>
          <p:cNvPr id="139" name="TextBox 94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3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40" name="TextBox 95"/>
          <p:cNvSpPr/>
          <p:nvPr/>
        </p:nvSpPr>
        <p:spPr>
          <a:xfrm>
            <a:off x="752400" y="502200"/>
            <a:ext cx="287784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00"/>
                </a:solidFill>
                <a:latin typeface="Trebuchet MS"/>
                <a:ea typeface="DejaVu Sans"/>
              </a:rPr>
              <a:t>AGENDA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96"/>
          <p:cNvSpPr/>
          <p:nvPr/>
        </p:nvSpPr>
        <p:spPr>
          <a:xfrm>
            <a:off x="0" y="-360"/>
            <a:ext cx="12191760" cy="6858000"/>
          </a:xfrm>
          <a:custGeom>
            <a:avLst/>
            <a:gdLst/>
            <a:ahLst/>
            <a:rect l="l" t="t" r="r" b="b"/>
            <a:pathLst>
              <a:path w="33867" h="19051">
                <a:moveTo>
                  <a:pt x="0" y="19051"/>
                </a:moveTo>
                <a:lnTo>
                  <a:pt x="33867" y="19051"/>
                </a:lnTo>
                <a:lnTo>
                  <a:pt x="33867" y="0"/>
                </a:lnTo>
                <a:lnTo>
                  <a:pt x="0" y="0"/>
                </a:lnTo>
                <a:lnTo>
                  <a:pt x="0" y="1905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Straight Connector 97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Straight Connector 98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Freeform 99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Freeform 100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Freeform 101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Freeform 102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Freeform 103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Freeform 104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Freeform 105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Freeform 106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Box 107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53" name="TextBox 108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54" name="Freeform 109"/>
          <p:cNvSpPr/>
          <p:nvPr/>
        </p:nvSpPr>
        <p:spPr>
          <a:xfrm>
            <a:off x="9532440" y="5302440"/>
            <a:ext cx="457200" cy="457200"/>
          </a:xfrm>
          <a:custGeom>
            <a:avLst/>
            <a:gdLst/>
            <a:ahLst/>
            <a:rect l="l" t="t" r="r" b="b"/>
            <a:pathLst>
              <a:path w="1271" h="1271">
                <a:moveTo>
                  <a:pt x="0" y="1271"/>
                </a:moveTo>
                <a:lnTo>
                  <a:pt x="1271" y="1271"/>
                </a:lnTo>
                <a:lnTo>
                  <a:pt x="1271" y="0"/>
                </a:lnTo>
                <a:lnTo>
                  <a:pt x="0" y="0"/>
                </a:lnTo>
                <a:lnTo>
                  <a:pt x="0" y="1271"/>
                </a:lnTo>
                <a:close/>
              </a:path>
            </a:pathLst>
          </a:custGeom>
          <a:solidFill>
            <a:srgbClr val="42b0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Freeform 110"/>
          <p:cNvSpPr/>
          <p:nvPr/>
        </p:nvSpPr>
        <p:spPr>
          <a:xfrm>
            <a:off x="9353520" y="5895720"/>
            <a:ext cx="180720" cy="181080"/>
          </a:xfrm>
          <a:custGeom>
            <a:avLst/>
            <a:gdLst/>
            <a:ahLst/>
            <a:rect l="l" t="t" r="r" b="b"/>
            <a:pathLst>
              <a:path w="503" h="504">
                <a:moveTo>
                  <a:pt x="0" y="504"/>
                </a:moveTo>
                <a:lnTo>
                  <a:pt x="503" y="504"/>
                </a:lnTo>
                <a:lnTo>
                  <a:pt x="503" y="0"/>
                </a:lnTo>
                <a:lnTo>
                  <a:pt x="0" y="0"/>
                </a:lnTo>
                <a:lnTo>
                  <a:pt x="0" y="504"/>
                </a:lnTo>
                <a:close/>
              </a:path>
            </a:pathLst>
          </a:custGeom>
          <a:solidFill>
            <a:srgbClr val="2e94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11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4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157" name="Picture 112" descr=""/>
          <p:cNvPicPr/>
          <p:nvPr/>
        </p:nvPicPr>
        <p:blipFill>
          <a:blip r:embed="rId1"/>
          <a:stretch/>
        </p:blipFill>
        <p:spPr>
          <a:xfrm rot="20728200">
            <a:off x="9932040" y="4095000"/>
            <a:ext cx="2036880" cy="24022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13" descr=""/>
          <p:cNvPicPr/>
          <p:nvPr/>
        </p:nvPicPr>
        <p:blipFill>
          <a:blip r:embed="rId2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14"/>
          <p:cNvSpPr/>
          <p:nvPr/>
        </p:nvSpPr>
        <p:spPr>
          <a:xfrm>
            <a:off x="332280" y="455400"/>
            <a:ext cx="700020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280" spc="-1" strike="noStrike">
                <a:solidFill>
                  <a:srgbClr val="000000"/>
                </a:solidFill>
                <a:latin typeface="Trebuchet MS"/>
                <a:ea typeface="DejaVu Sans"/>
              </a:rPr>
              <a:t>PROBLEM  STATEMENT</a:t>
            </a:r>
            <a:endParaRPr b="0" lang="en-IN" sz="4280" spc="-1" strike="noStrike">
              <a:latin typeface="Arial"/>
            </a:endParaRPr>
          </a:p>
        </p:txBody>
      </p:sp>
      <p:sp>
        <p:nvSpPr>
          <p:cNvPr id="160" name="TextBox 115"/>
          <p:cNvSpPr/>
          <p:nvPr/>
        </p:nvSpPr>
        <p:spPr>
          <a:xfrm>
            <a:off x="270000" y="1260000"/>
            <a:ext cx="9809640" cy="49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 have designed a system that has the power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 regulate our display screen with the assistance of our hand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gestures, which allows a pleasing interaction, and which is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free and easy to use. Our purposed Virtual Mouse can be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used to overcome problems in the real world such as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situations where there is no space to use a physical mouse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also for persons who have problems with their hands and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are not able to control a physical mouse.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Key Challenges: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Gesture Recognition Accuracy.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User Adaptation.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Compatibility and Accessibility.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116"/>
          <p:cNvSpPr/>
          <p:nvPr/>
        </p:nvSpPr>
        <p:spPr>
          <a:xfrm>
            <a:off x="138240" y="1350000"/>
            <a:ext cx="11471400" cy="4409640"/>
          </a:xfrm>
          <a:custGeom>
            <a:avLst/>
            <a:gdLst/>
            <a:ahLst/>
            <a:rect l="l" t="t" r="r" b="b"/>
            <a:pathLst>
              <a:path w="31866" h="12250">
                <a:moveTo>
                  <a:pt x="0" y="12250"/>
                </a:moveTo>
                <a:lnTo>
                  <a:pt x="31866" y="12250"/>
                </a:lnTo>
                <a:lnTo>
                  <a:pt x="31866" y="0"/>
                </a:lnTo>
                <a:lnTo>
                  <a:pt x="0" y="0"/>
                </a:lnTo>
                <a:lnTo>
                  <a:pt x="0" y="12250"/>
                </a:lnTo>
                <a:close/>
              </a:path>
            </a:pathLst>
          </a:custGeom>
          <a:solidFill>
            <a:srgbClr val="f2f2f2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Hand Gesture Virtual Mouse – Enhanced mouse interaction 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and user experience.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Software developed using Python.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Hardware Requirements – Web camera.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This can works with different multiple image processing 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techniques.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Media Pipe Framework – Hand Gesture Tracking.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OpenCV library – Computer Vision.</a:t>
            </a:r>
            <a:endParaRPr b="0" lang="en-IN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50404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Algorithm – Transformational Algorithm.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600" spc="-1" strike="noStrike">
              <a:latin typeface="Arial"/>
            </a:endParaRPr>
          </a:p>
        </p:txBody>
      </p:sp>
      <p:sp>
        <p:nvSpPr>
          <p:cNvPr id="162" name="Straight Connector 117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Straight Connector 118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Freeform 119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Freeform 120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Freeform 121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Freeform 122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Freeform 123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Freeform 124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Freeform 125"/>
          <p:cNvSpPr/>
          <p:nvPr/>
        </p:nvSpPr>
        <p:spPr>
          <a:xfrm>
            <a:off x="10350000" y="360000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Freeform 126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Box 127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73" name="TextBox 128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74" name="TextBox 129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5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175" name="Picture 130" descr=""/>
          <p:cNvPicPr/>
          <p:nvPr/>
        </p:nvPicPr>
        <p:blipFill>
          <a:blip r:embed="rId1"/>
          <a:stretch/>
        </p:blipFill>
        <p:spPr>
          <a:xfrm>
            <a:off x="10440000" y="4860000"/>
            <a:ext cx="1529640" cy="175752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131" descr=""/>
          <p:cNvPicPr/>
          <p:nvPr/>
        </p:nvPicPr>
        <p:blipFill>
          <a:blip r:embed="rId2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177" name="TextBox 132"/>
          <p:cNvSpPr/>
          <p:nvPr/>
        </p:nvSpPr>
        <p:spPr>
          <a:xfrm>
            <a:off x="325440" y="270000"/>
            <a:ext cx="615420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200" spc="-1" strike="noStrike">
                <a:solidFill>
                  <a:srgbClr val="000000"/>
                </a:solidFill>
                <a:latin typeface="Trebuchet MS"/>
                <a:ea typeface="DejaVu Sans"/>
              </a:rPr>
              <a:t>PROJECT  OVERVIEW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133"/>
          <p:cNvSpPr/>
          <p:nvPr/>
        </p:nvSpPr>
        <p:spPr>
          <a:xfrm>
            <a:off x="990000" y="1890000"/>
            <a:ext cx="8459640" cy="2789640"/>
          </a:xfrm>
          <a:custGeom>
            <a:avLst/>
            <a:gdLst/>
            <a:ahLst/>
            <a:rect l="l" t="t" r="r" b="b"/>
            <a:pathLst>
              <a:path w="23500" h="7750">
                <a:moveTo>
                  <a:pt x="0" y="7750"/>
                </a:moveTo>
                <a:lnTo>
                  <a:pt x="23500" y="7750"/>
                </a:lnTo>
                <a:lnTo>
                  <a:pt x="23500" y="0"/>
                </a:lnTo>
                <a:lnTo>
                  <a:pt x="0" y="0"/>
                </a:lnTo>
                <a:lnTo>
                  <a:pt x="0" y="775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General Computer Users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Gamers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People with Disabilities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4. Designers and Artists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5. Healthcare Professionals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9" name="Straight Connector 134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Straight Connector 135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Freeform 136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Freeform 137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Freeform 138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reeform 139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Freeform 140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Freeform 141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Freeform 142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 143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Box 144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90" name="TextBox 145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191" name="TextBox 146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6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192" name="Picture 147" descr=""/>
          <p:cNvPicPr/>
          <p:nvPr/>
        </p:nvPicPr>
        <p:blipFill>
          <a:blip r:embed="rId1"/>
          <a:stretch/>
        </p:blipFill>
        <p:spPr>
          <a:xfrm>
            <a:off x="723960" y="6172200"/>
            <a:ext cx="2180520" cy="484920"/>
          </a:xfrm>
          <a:prstGeom prst="rect">
            <a:avLst/>
          </a:prstGeom>
          <a:ln w="0">
            <a:noFill/>
          </a:ln>
        </p:spPr>
      </p:pic>
      <p:sp>
        <p:nvSpPr>
          <p:cNvPr id="193" name="TextBox 148"/>
          <p:cNvSpPr/>
          <p:nvPr/>
        </p:nvSpPr>
        <p:spPr>
          <a:xfrm>
            <a:off x="712080" y="934200"/>
            <a:ext cx="6253200" cy="4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230" spc="-1" strike="noStrike">
                <a:solidFill>
                  <a:srgbClr val="000000"/>
                </a:solidFill>
                <a:latin typeface="Trebuchet MS"/>
                <a:ea typeface="DejaVu Sans"/>
              </a:rPr>
              <a:t>WHO ARE THE END USERS?</a:t>
            </a:r>
            <a:endParaRPr b="0" lang="en-IN" sz="32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eeform 149"/>
          <p:cNvSpPr/>
          <p:nvPr/>
        </p:nvSpPr>
        <p:spPr>
          <a:xfrm>
            <a:off x="720000" y="1530000"/>
            <a:ext cx="9359640" cy="4967640"/>
          </a:xfrm>
          <a:custGeom>
            <a:avLst/>
            <a:gdLst/>
            <a:ahLst/>
            <a:rect l="l" t="t" r="r" b="b"/>
            <a:pathLst>
              <a:path w="26000" h="13800">
                <a:moveTo>
                  <a:pt x="0" y="13800"/>
                </a:moveTo>
                <a:lnTo>
                  <a:pt x="26000" y="13800"/>
                </a:lnTo>
                <a:lnTo>
                  <a:pt x="26000" y="0"/>
                </a:lnTo>
                <a:lnTo>
                  <a:pt x="0" y="0"/>
                </a:lnTo>
                <a:lnTo>
                  <a:pt x="0" y="138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Straight Connector 150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traight Connector 151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Freeform 152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Freeform 153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Freeform 154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Freeform 155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Freeform 156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Freeform 157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Freeform 158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Freeform 159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Box 160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06" name="TextBox 161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207" name="Picture 162" descr=""/>
          <p:cNvPicPr/>
          <p:nvPr/>
        </p:nvPicPr>
        <p:blipFill>
          <a:blip r:embed="rId1"/>
          <a:stretch/>
        </p:blipFill>
        <p:spPr>
          <a:xfrm rot="20850000">
            <a:off x="319680" y="4655520"/>
            <a:ext cx="1619640" cy="1951560"/>
          </a:xfrm>
          <a:prstGeom prst="rect">
            <a:avLst/>
          </a:prstGeom>
          <a:ln w="0">
            <a:noFill/>
          </a:ln>
        </p:spPr>
      </p:pic>
      <p:sp>
        <p:nvSpPr>
          <p:cNvPr id="208" name="TextBox 163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7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209" name="Picture 164" descr=""/>
          <p:cNvPicPr/>
          <p:nvPr/>
        </p:nvPicPr>
        <p:blipFill>
          <a:blip r:embed="rId2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210" name="TextBox 165"/>
          <p:cNvSpPr/>
          <p:nvPr/>
        </p:nvSpPr>
        <p:spPr>
          <a:xfrm>
            <a:off x="570960" y="903600"/>
            <a:ext cx="120794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3609" spc="-1" strike="noStrike">
                <a:solidFill>
                  <a:srgbClr val="000000"/>
                </a:solidFill>
                <a:latin typeface="Trebuchet MS"/>
                <a:ea typeface="DejaVu Sans"/>
              </a:rPr>
              <a:t>YOUR SOLUTION AND ITS VALUE PROPOSITION</a:t>
            </a:r>
            <a:endParaRPr b="0" lang="en-IN" sz="3609" spc="-1" strike="noStrike">
              <a:latin typeface="Arial"/>
            </a:endParaRPr>
          </a:p>
        </p:txBody>
      </p:sp>
      <p:sp>
        <p:nvSpPr>
          <p:cNvPr id="211" name="TextBox 166"/>
          <p:cNvSpPr/>
          <p:nvPr/>
        </p:nvSpPr>
        <p:spPr>
          <a:xfrm>
            <a:off x="720000" y="1620000"/>
            <a:ext cx="9449640" cy="28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Solution: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Natural and intuitive way of interactions, dynamic user experience.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Value Proposition: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 </a:t>
            </a: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Facilitate creative expression,  Enhances user comfort and ergonomics.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167"/>
          <p:cNvSpPr/>
          <p:nvPr/>
        </p:nvSpPr>
        <p:spPr>
          <a:xfrm>
            <a:off x="720000" y="1350000"/>
            <a:ext cx="10259640" cy="4499640"/>
          </a:xfrm>
          <a:custGeom>
            <a:avLst/>
            <a:gdLst/>
            <a:ahLst/>
            <a:rect l="l" t="t" r="r" b="b"/>
            <a:pathLst>
              <a:path w="28500" h="12500">
                <a:moveTo>
                  <a:pt x="0" y="12500"/>
                </a:moveTo>
                <a:lnTo>
                  <a:pt x="28500" y="12500"/>
                </a:lnTo>
                <a:lnTo>
                  <a:pt x="28500" y="0"/>
                </a:lnTo>
                <a:lnTo>
                  <a:pt x="0" y="0"/>
                </a:lnTo>
                <a:lnTo>
                  <a:pt x="0" y="125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Straight Connector 168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Straight Connector 169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Freeform 170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Freeform 171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Freeform 172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Freeform 173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Freeform 174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Freeform 175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Freeform 176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Freeform 177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TextBox 178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24" name="TextBox 179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pic>
        <p:nvPicPr>
          <p:cNvPr id="225" name="Picture 180" descr=""/>
          <p:cNvPicPr/>
          <p:nvPr/>
        </p:nvPicPr>
        <p:blipFill>
          <a:blip r:embed="rId1"/>
          <a:stretch/>
        </p:blipFill>
        <p:spPr>
          <a:xfrm>
            <a:off x="180000" y="4241880"/>
            <a:ext cx="1799640" cy="2494800"/>
          </a:xfrm>
          <a:prstGeom prst="rect">
            <a:avLst/>
          </a:prstGeom>
          <a:ln w="0">
            <a:noFill/>
          </a:ln>
        </p:spPr>
      </p:pic>
      <p:sp>
        <p:nvSpPr>
          <p:cNvPr id="226" name="TextBox 181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8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27" name="TextBox 182"/>
          <p:cNvSpPr/>
          <p:nvPr/>
        </p:nvSpPr>
        <p:spPr>
          <a:xfrm>
            <a:off x="752400" y="706680"/>
            <a:ext cx="912744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280" spc="-1" strike="noStrike">
                <a:solidFill>
                  <a:srgbClr val="000000"/>
                </a:solidFill>
                <a:latin typeface="Trebuchet MS"/>
                <a:ea typeface="DejaVu Sans"/>
              </a:rPr>
              <a:t>THE WOW IN YOUR SOLUTION</a:t>
            </a:r>
            <a:endParaRPr b="0" lang="en-IN" sz="4280" spc="-1" strike="noStrike">
              <a:latin typeface="Arial"/>
            </a:endParaRPr>
          </a:p>
        </p:txBody>
      </p:sp>
      <p:sp>
        <p:nvSpPr>
          <p:cNvPr id="228" name="TextBox 183"/>
          <p:cNvSpPr/>
          <p:nvPr/>
        </p:nvSpPr>
        <p:spPr>
          <a:xfrm>
            <a:off x="1980000" y="1800000"/>
            <a:ext cx="818964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Contactless Interaction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 3D Gesture Recognition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3. Multi-Modal Input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4. Customizable Gestures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5. Cross-Platform Compatibility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84"/>
          <p:cNvSpPr/>
          <p:nvPr/>
        </p:nvSpPr>
        <p:spPr>
          <a:xfrm>
            <a:off x="0" y="-360"/>
            <a:ext cx="12191760" cy="6858000"/>
          </a:xfrm>
          <a:custGeom>
            <a:avLst/>
            <a:gdLst/>
            <a:ahLst/>
            <a:rect l="l" t="t" r="r" b="b"/>
            <a:pathLst>
              <a:path w="33867" h="19051">
                <a:moveTo>
                  <a:pt x="0" y="19051"/>
                </a:moveTo>
                <a:lnTo>
                  <a:pt x="33867" y="19051"/>
                </a:lnTo>
                <a:lnTo>
                  <a:pt x="33867" y="0"/>
                </a:lnTo>
                <a:lnTo>
                  <a:pt x="0" y="0"/>
                </a:lnTo>
                <a:lnTo>
                  <a:pt x="0" y="1905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Straight Connector 185"/>
          <p:cNvSpPr/>
          <p:nvPr/>
        </p:nvSpPr>
        <p:spPr>
          <a:xfrm>
            <a:off x="9377280" y="4680"/>
            <a:ext cx="1219680" cy="685836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traight Connector 186"/>
          <p:cNvSpPr/>
          <p:nvPr/>
        </p:nvSpPr>
        <p:spPr>
          <a:xfrm flipH="1">
            <a:off x="7434000" y="3690720"/>
            <a:ext cx="4763880" cy="3177000"/>
          </a:xfrm>
          <a:prstGeom prst="line">
            <a:avLst/>
          </a:prstGeom>
          <a:ln cap="rnd" w="9360">
            <a:solidFill>
              <a:srgbClr val="5fcb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Freeform 187"/>
          <p:cNvSpPr/>
          <p:nvPr/>
        </p:nvSpPr>
        <p:spPr>
          <a:xfrm>
            <a:off x="9181800" y="-9720"/>
            <a:ext cx="3009960" cy="6867360"/>
          </a:xfrm>
          <a:custGeom>
            <a:avLst/>
            <a:gdLst/>
            <a:ahLst/>
            <a:rect l="l" t="t" r="r" b="b"/>
            <a:pathLst>
              <a:path w="8362" h="19077">
                <a:moveTo>
                  <a:pt x="5688" y="0"/>
                </a:moveTo>
                <a:lnTo>
                  <a:pt x="8362" y="0"/>
                </a:lnTo>
                <a:lnTo>
                  <a:pt x="8362" y="19077"/>
                </a:lnTo>
                <a:lnTo>
                  <a:pt x="0" y="19077"/>
                </a:lnTo>
                <a:lnTo>
                  <a:pt x="5688" y="0"/>
                </a:lnTo>
                <a:close/>
              </a:path>
            </a:pathLst>
          </a:custGeom>
          <a:solidFill>
            <a:srgbClr val="5fcbef">
              <a:alpha val="3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Freeform 188"/>
          <p:cNvSpPr/>
          <p:nvPr/>
        </p:nvSpPr>
        <p:spPr>
          <a:xfrm>
            <a:off x="9601200" y="-9720"/>
            <a:ext cx="2590560" cy="6867360"/>
          </a:xfrm>
          <a:custGeom>
            <a:avLst/>
            <a:gdLst/>
            <a:ahLst/>
            <a:rect l="l" t="t" r="r" b="b"/>
            <a:pathLst>
              <a:path w="7197" h="19077">
                <a:moveTo>
                  <a:pt x="0" y="0"/>
                </a:moveTo>
                <a:lnTo>
                  <a:pt x="7197" y="0"/>
                </a:lnTo>
                <a:lnTo>
                  <a:pt x="7197" y="19077"/>
                </a:lnTo>
                <a:lnTo>
                  <a:pt x="3362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Freeform 189"/>
          <p:cNvSpPr/>
          <p:nvPr/>
        </p:nvSpPr>
        <p:spPr>
          <a:xfrm>
            <a:off x="8934120" y="3047760"/>
            <a:ext cx="3257640" cy="3810240"/>
          </a:xfrm>
          <a:custGeom>
            <a:avLst/>
            <a:gdLst/>
            <a:ahLst/>
            <a:rect l="l" t="t" r="r" b="b"/>
            <a:pathLst>
              <a:path w="9050" h="10585">
                <a:moveTo>
                  <a:pt x="0" y="10585"/>
                </a:moveTo>
                <a:lnTo>
                  <a:pt x="9050" y="0"/>
                </a:lnTo>
                <a:lnTo>
                  <a:pt x="9050" y="10585"/>
                </a:lnTo>
                <a:lnTo>
                  <a:pt x="0" y="10585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Freeform 190"/>
          <p:cNvSpPr/>
          <p:nvPr/>
        </p:nvSpPr>
        <p:spPr>
          <a:xfrm>
            <a:off x="9334440" y="-9720"/>
            <a:ext cx="2857320" cy="6867360"/>
          </a:xfrm>
          <a:custGeom>
            <a:avLst/>
            <a:gdLst/>
            <a:ahLst/>
            <a:rect l="l" t="t" r="r" b="b"/>
            <a:pathLst>
              <a:path w="7938" h="19077">
                <a:moveTo>
                  <a:pt x="0" y="0"/>
                </a:moveTo>
                <a:lnTo>
                  <a:pt x="7938" y="0"/>
                </a:lnTo>
                <a:lnTo>
                  <a:pt x="7938" y="19077"/>
                </a:lnTo>
                <a:lnTo>
                  <a:pt x="687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17b0e4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Freeform 191"/>
          <p:cNvSpPr/>
          <p:nvPr/>
        </p:nvSpPr>
        <p:spPr>
          <a:xfrm>
            <a:off x="10896480" y="-9720"/>
            <a:ext cx="1295280" cy="6867360"/>
          </a:xfrm>
          <a:custGeom>
            <a:avLst/>
            <a:gdLst/>
            <a:ahLst/>
            <a:rect l="l" t="t" r="r" b="b"/>
            <a:pathLst>
              <a:path w="3599" h="19077">
                <a:moveTo>
                  <a:pt x="2845" y="0"/>
                </a:moveTo>
                <a:lnTo>
                  <a:pt x="3599" y="0"/>
                </a:lnTo>
                <a:lnTo>
                  <a:pt x="3599" y="19077"/>
                </a:lnTo>
                <a:lnTo>
                  <a:pt x="0" y="19077"/>
                </a:lnTo>
                <a:lnTo>
                  <a:pt x="2845" y="0"/>
                </a:lnTo>
                <a:close/>
              </a:path>
            </a:pathLst>
          </a:custGeom>
          <a:solidFill>
            <a:srgbClr val="2e83c3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Freeform 192"/>
          <p:cNvSpPr/>
          <p:nvPr/>
        </p:nvSpPr>
        <p:spPr>
          <a:xfrm>
            <a:off x="10934640" y="-9720"/>
            <a:ext cx="1257120" cy="6867360"/>
          </a:xfrm>
          <a:custGeom>
            <a:avLst/>
            <a:gdLst/>
            <a:ahLst/>
            <a:rect l="l" t="t" r="r" b="b"/>
            <a:pathLst>
              <a:path w="3493" h="19077">
                <a:moveTo>
                  <a:pt x="0" y="0"/>
                </a:moveTo>
                <a:lnTo>
                  <a:pt x="3493" y="0"/>
                </a:lnTo>
                <a:lnTo>
                  <a:pt x="3493" y="19077"/>
                </a:lnTo>
                <a:lnTo>
                  <a:pt x="3101" y="19077"/>
                </a:lnTo>
                <a:lnTo>
                  <a:pt x="0" y="0"/>
                </a:lnTo>
                <a:close/>
              </a:path>
            </a:pathLst>
          </a:custGeom>
          <a:solidFill>
            <a:srgbClr val="23629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Freeform 193"/>
          <p:cNvSpPr/>
          <p:nvPr/>
        </p:nvSpPr>
        <p:spPr>
          <a:xfrm>
            <a:off x="10372680" y="3590640"/>
            <a:ext cx="1819080" cy="3267360"/>
          </a:xfrm>
          <a:custGeom>
            <a:avLst/>
            <a:gdLst/>
            <a:ahLst/>
            <a:rect l="l" t="t" r="r" b="b"/>
            <a:pathLst>
              <a:path w="5054" h="9077">
                <a:moveTo>
                  <a:pt x="0" y="9077"/>
                </a:moveTo>
                <a:lnTo>
                  <a:pt x="5054" y="0"/>
                </a:lnTo>
                <a:lnTo>
                  <a:pt x="5054" y="9077"/>
                </a:lnTo>
                <a:lnTo>
                  <a:pt x="0" y="9077"/>
                </a:lnTo>
                <a:close/>
              </a:path>
            </a:pathLst>
          </a:custGeom>
          <a:solidFill>
            <a:srgbClr val="17b0e4">
              <a:alpha val="66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Freeform 194"/>
          <p:cNvSpPr/>
          <p:nvPr/>
        </p:nvSpPr>
        <p:spPr>
          <a:xfrm>
            <a:off x="0" y="4009680"/>
            <a:ext cx="447480" cy="2848320"/>
          </a:xfrm>
          <a:custGeom>
            <a:avLst/>
            <a:gdLst/>
            <a:ahLst/>
            <a:rect l="l" t="t" r="r" b="b"/>
            <a:pathLst>
              <a:path w="1244" h="7913">
                <a:moveTo>
                  <a:pt x="0" y="7913"/>
                </a:moveTo>
                <a:lnTo>
                  <a:pt x="0" y="0"/>
                </a:lnTo>
                <a:lnTo>
                  <a:pt x="1244" y="7913"/>
                </a:lnTo>
                <a:lnTo>
                  <a:pt x="0" y="7913"/>
                </a:lnTo>
                <a:close/>
              </a:path>
            </a:pathLst>
          </a:custGeom>
          <a:solidFill>
            <a:srgbClr val="5fcbe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195"/>
          <p:cNvSpPr/>
          <p:nvPr/>
        </p:nvSpPr>
        <p:spPr>
          <a:xfrm>
            <a:off x="752400" y="6487560"/>
            <a:ext cx="7380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3/21/2024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41" name="TextBox 196"/>
          <p:cNvSpPr/>
          <p:nvPr/>
        </p:nvSpPr>
        <p:spPr>
          <a:xfrm>
            <a:off x="1538280" y="6487560"/>
            <a:ext cx="119196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130" spc="-1" strike="noStrike">
                <a:solidFill>
                  <a:srgbClr val="2e83c3"/>
                </a:solidFill>
                <a:latin typeface="Trebuchet MS"/>
                <a:ea typeface="DejaVu Sans"/>
              </a:rPr>
              <a:t>Annual Review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42" name="Freeform 197"/>
          <p:cNvSpPr/>
          <p:nvPr/>
        </p:nvSpPr>
        <p:spPr>
          <a:xfrm>
            <a:off x="9353520" y="5362560"/>
            <a:ext cx="457200" cy="457200"/>
          </a:xfrm>
          <a:custGeom>
            <a:avLst/>
            <a:gdLst/>
            <a:ahLst/>
            <a:rect l="l" t="t" r="r" b="b"/>
            <a:pathLst>
              <a:path w="1271" h="1271">
                <a:moveTo>
                  <a:pt x="0" y="1271"/>
                </a:moveTo>
                <a:lnTo>
                  <a:pt x="1271" y="1271"/>
                </a:lnTo>
                <a:lnTo>
                  <a:pt x="1271" y="0"/>
                </a:lnTo>
                <a:lnTo>
                  <a:pt x="0" y="0"/>
                </a:lnTo>
                <a:lnTo>
                  <a:pt x="0" y="1271"/>
                </a:lnTo>
                <a:close/>
              </a:path>
            </a:pathLst>
          </a:custGeom>
          <a:solidFill>
            <a:srgbClr val="42b05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Freeform 198"/>
          <p:cNvSpPr/>
          <p:nvPr/>
        </p:nvSpPr>
        <p:spPr>
          <a:xfrm>
            <a:off x="9353520" y="5895720"/>
            <a:ext cx="180720" cy="181080"/>
          </a:xfrm>
          <a:custGeom>
            <a:avLst/>
            <a:gdLst/>
            <a:ahLst/>
            <a:rect l="l" t="t" r="r" b="b"/>
            <a:pathLst>
              <a:path w="503" h="504">
                <a:moveTo>
                  <a:pt x="0" y="504"/>
                </a:moveTo>
                <a:lnTo>
                  <a:pt x="503" y="504"/>
                </a:lnTo>
                <a:lnTo>
                  <a:pt x="503" y="0"/>
                </a:lnTo>
                <a:lnTo>
                  <a:pt x="0" y="0"/>
                </a:lnTo>
                <a:lnTo>
                  <a:pt x="0" y="504"/>
                </a:lnTo>
                <a:close/>
              </a:path>
            </a:pathLst>
          </a:custGeom>
          <a:solidFill>
            <a:srgbClr val="2e94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Picture 199" descr=""/>
          <p:cNvPicPr/>
          <p:nvPr/>
        </p:nvPicPr>
        <p:blipFill>
          <a:blip r:embed="rId1"/>
          <a:stretch/>
        </p:blipFill>
        <p:spPr>
          <a:xfrm>
            <a:off x="676440" y="6467400"/>
            <a:ext cx="2142360" cy="199440"/>
          </a:xfrm>
          <a:prstGeom prst="rect">
            <a:avLst/>
          </a:prstGeom>
          <a:ln w="0">
            <a:noFill/>
          </a:ln>
        </p:spPr>
      </p:pic>
      <p:sp>
        <p:nvSpPr>
          <p:cNvPr id="245" name="TextBox 200"/>
          <p:cNvSpPr/>
          <p:nvPr/>
        </p:nvSpPr>
        <p:spPr>
          <a:xfrm>
            <a:off x="11391480" y="6487560"/>
            <a:ext cx="142200" cy="1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1130" spc="-1" strike="noStrike">
                <a:solidFill>
                  <a:srgbClr val="2e946b"/>
                </a:solidFill>
                <a:latin typeface="Trebuchet MS"/>
                <a:ea typeface="DejaVu Sans"/>
              </a:rPr>
              <a:t>9</a:t>
            </a:r>
            <a:endParaRPr b="0" lang="en-IN" sz="1130" spc="-1" strike="noStrike">
              <a:latin typeface="Arial"/>
            </a:endParaRPr>
          </a:p>
        </p:txBody>
      </p:sp>
      <p:sp>
        <p:nvSpPr>
          <p:cNvPr id="246" name="TextBox 201"/>
          <p:cNvSpPr/>
          <p:nvPr/>
        </p:nvSpPr>
        <p:spPr>
          <a:xfrm>
            <a:off x="540000" y="160200"/>
            <a:ext cx="40741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4810" spc="-1" strike="noStrike">
                <a:solidFill>
                  <a:srgbClr val="000000"/>
                </a:solidFill>
                <a:latin typeface="Trebuchet MS"/>
                <a:ea typeface="DejaVu Sans"/>
              </a:rPr>
              <a:t>MODELLING</a:t>
            </a:r>
            <a:endParaRPr b="0" lang="en-IN" sz="4810" spc="-1" strike="noStrike">
              <a:latin typeface="Arial"/>
            </a:endParaRPr>
          </a:p>
        </p:txBody>
      </p:sp>
      <p:sp>
        <p:nvSpPr>
          <p:cNvPr id="247" name="TextBox 202"/>
          <p:cNvSpPr/>
          <p:nvPr/>
        </p:nvSpPr>
        <p:spPr>
          <a:xfrm>
            <a:off x="540000" y="810000"/>
            <a:ext cx="10079640" cy="596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Relationships: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There are two main processes in the system: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Hand Detection: This process takes a Hand Image/Video frame as input and outputs the Hand Landmarks.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Gesture Recognition: This process takes the Hand Landmarks as input and outputs the Gesture Information.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One-to-Many: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single Hand Image/Video frame can have multiple Hand Landmarks identified within it (one-to-many relationship).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One-to-One: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set of Hand Landmarks corresponds to a single Gesture Information (one-to-one relationship).</a:t>
            </a:r>
            <a:endParaRPr b="0" lang="en-IN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LibreOffice/7.3.7.2$Linux_X86_64 LibreOffice_project/30$Build-2</Application>
  <AppVersion>15.0000</AppVersion>
  <Words>324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Vinaykrishna Babu</dc:creator>
  <dc:description/>
  <dc:language>en-IN</dc:language>
  <cp:lastModifiedBy/>
  <dcterms:modified xsi:type="dcterms:W3CDTF">2024-04-04T10:02:57Z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10</vt:i4>
  </property>
</Properties>
</file>